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735" r:id="rId2"/>
    <p:sldId id="736" r:id="rId3"/>
    <p:sldId id="745" r:id="rId4"/>
    <p:sldId id="846" r:id="rId5"/>
    <p:sldId id="847" r:id="rId6"/>
    <p:sldId id="848" r:id="rId7"/>
    <p:sldId id="815" r:id="rId8"/>
    <p:sldId id="788" r:id="rId9"/>
    <p:sldId id="825" r:id="rId10"/>
    <p:sldId id="836" r:id="rId11"/>
    <p:sldId id="837" r:id="rId12"/>
    <p:sldId id="838" r:id="rId13"/>
    <p:sldId id="839" r:id="rId14"/>
    <p:sldId id="840" r:id="rId15"/>
    <p:sldId id="841" r:id="rId16"/>
    <p:sldId id="842" r:id="rId17"/>
    <p:sldId id="843" r:id="rId18"/>
    <p:sldId id="816" r:id="rId19"/>
    <p:sldId id="844" r:id="rId20"/>
    <p:sldId id="827" r:id="rId21"/>
    <p:sldId id="828" r:id="rId22"/>
    <p:sldId id="807" r:id="rId23"/>
    <p:sldId id="830" r:id="rId24"/>
    <p:sldId id="845" r:id="rId25"/>
    <p:sldId id="817" r:id="rId26"/>
    <p:sldId id="821" r:id="rId27"/>
    <p:sldId id="813" r:id="rId28"/>
    <p:sldId id="833" r:id="rId29"/>
    <p:sldId id="834" r:id="rId30"/>
    <p:sldId id="835" r:id="rId31"/>
    <p:sldId id="818" r:id="rId32"/>
    <p:sldId id="809" r:id="rId33"/>
    <p:sldId id="810" r:id="rId34"/>
    <p:sldId id="811" r:id="rId35"/>
  </p:sldIdLst>
  <p:sldSz cx="9144000" cy="6858000" type="screen4x3"/>
  <p:notesSz cx="7099300" cy="10234613"/>
  <p:custDataLst>
    <p:tags r:id="rId38"/>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40D"/>
    <a:srgbClr val="F5F5F5"/>
    <a:srgbClr val="00B38C"/>
    <a:srgbClr val="D9D9D9"/>
    <a:srgbClr val="036EB8"/>
    <a:srgbClr val="005CA2"/>
    <a:srgbClr val="F7F7F7"/>
    <a:srgbClr val="F9F9F9"/>
    <a:srgbClr val="019ED3"/>
    <a:srgbClr val="12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4" autoAdjust="0"/>
    <p:restoredTop sz="74261" autoAdjust="0"/>
  </p:normalViewPr>
  <p:slideViewPr>
    <p:cSldViewPr snapToGrid="0" showGuides="1">
      <p:cViewPr varScale="1">
        <p:scale>
          <a:sx n="84" d="100"/>
          <a:sy n="84" d="100"/>
        </p:scale>
        <p:origin x="1495" y="324"/>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2023/5/21</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dirty="0"/>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dirty="0"/>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19</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568842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20</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21</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22</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24</a:t>
            </a:fld>
            <a:endParaRPr lang="en-US" altLang="zh-CN" dirty="0"/>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262509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25</a:t>
            </a:fld>
            <a:endParaRPr lang="en-US" altLang="zh-CN" dirty="0"/>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65136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26</a:t>
            </a:fld>
            <a:endParaRPr lang="en-US" altLang="zh-CN" dirty="0"/>
          </a:p>
        </p:txBody>
      </p:sp>
    </p:spTree>
    <p:extLst>
      <p:ext uri="{BB962C8B-B14F-4D97-AF65-F5344CB8AC3E}">
        <p14:creationId xmlns:p14="http://schemas.microsoft.com/office/powerpoint/2010/main" val="3473858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27</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28712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28</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0787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dirty="0"/>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29</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221087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30</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835722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31</a:t>
            </a:fld>
            <a:endParaRPr lang="en-US" altLang="zh-CN" dirty="0"/>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700802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33</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459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6412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74480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5</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5929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6</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9036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dirty="0"/>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03891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18</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2" y="-1259713"/>
            <a:ext cx="9144001" cy="1882013"/>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126486"/>
            <a:ext cx="9143999" cy="731514"/>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Visio_Drawing2.vsdx"/><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package" Target="../embeddings/Microsoft_Visio_Drawing3.vsdx"/></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package" Target="../embeddings/Microsoft_Visio_Drawing1.vsdx"/></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517875" y="562737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交互式边投票算法</a:t>
            </a:r>
          </a:p>
        </p:txBody>
      </p:sp>
      <p:pic>
        <p:nvPicPr>
          <p:cNvPr id="3" name="图片 2" descr="文本, 信件&#10;&#10;描述已自动生成">
            <a:extLst>
              <a:ext uri="{FF2B5EF4-FFF2-40B4-BE49-F238E27FC236}">
                <a16:creationId xmlns:a16="http://schemas.microsoft.com/office/drawing/2014/main" id="{48775B2F-215C-0B49-0A48-ABE0600CE785}"/>
              </a:ext>
            </a:extLst>
          </p:cNvPr>
          <p:cNvPicPr>
            <a:picLocks noChangeAspect="1"/>
          </p:cNvPicPr>
          <p:nvPr/>
        </p:nvPicPr>
        <p:blipFill>
          <a:blip r:embed="rId2"/>
          <a:stretch>
            <a:fillRect/>
          </a:stretch>
        </p:blipFill>
        <p:spPr>
          <a:xfrm>
            <a:off x="3669664" y="1467802"/>
            <a:ext cx="5111750" cy="4128135"/>
          </a:xfrm>
          <a:prstGeom prst="rect">
            <a:avLst/>
          </a:prstGeom>
        </p:spPr>
      </p:pic>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811530" y="1880018"/>
                <a:ext cx="2689860" cy="3449791"/>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交互式边投票算法如</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右图所示，算法输入为候选图以及所有候选点的局部最优路径序列，输出为最终匹配路径。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行是遍历所有候选点的局部最优路径序列，统计候选图</a:t>
                </a:r>
                <a14:m>
                  <m:oMath xmlns:m="http://schemas.openxmlformats.org/officeDocument/2006/math">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𝒢</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𝒱</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ℰ</m:t>
                    </m:r>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oMath>
                </a14:m>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中对应边的投票数，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行为侯选边投票，计算出最终的匹配路径。</a:t>
                </a: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811530" y="1880018"/>
                <a:ext cx="2689860" cy="3449791"/>
              </a:xfrm>
              <a:prstGeom prst="rect">
                <a:avLst/>
              </a:prstGeom>
              <a:blipFill>
                <a:blip r:embed="rId3"/>
                <a:stretch>
                  <a:fillRect l="-1134" r="-6349"/>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706493" y="20117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728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2.2 </a:t>
            </a:r>
            <a:r>
              <a:rPr lang="zh-CN" altLang="en-US" dirty="0">
                <a:sym typeface="微软雅黑" panose="020B0503020204020204" pitchFamily="34" charset="-122"/>
              </a:rPr>
              <a:t>数据集的构建</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1156673" y="538734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部分数据分布</a:t>
            </a:r>
          </a:p>
        </p:txBody>
      </p:sp>
      <p:sp>
        <p:nvSpPr>
          <p:cNvPr id="4" name="Rectangle 33">
            <a:extLst>
              <a:ext uri="{FF2B5EF4-FFF2-40B4-BE49-F238E27FC236}">
                <a16:creationId xmlns:a16="http://schemas.microsoft.com/office/drawing/2014/main" id="{137C6935-0C50-11A8-431F-C5746C90F1F1}"/>
              </a:ext>
            </a:extLst>
          </p:cNvPr>
          <p:cNvSpPr/>
          <p:nvPr/>
        </p:nvSpPr>
        <p:spPr>
          <a:xfrm>
            <a:off x="5669280" y="1910498"/>
            <a:ext cx="3006090" cy="3757567"/>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本文采用由</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Kaggle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月某出租车运营公司的开放数据集作为评估基于交互式的地图匹配方法的基础数据。该数据包括</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个轨迹点。包括采样时间戳、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WGS84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坐标经纬度、采样点的瞬时方向与瞬时速度等有效数据，采样间隔在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秒之间。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84693" y="201939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6" name="图片 5" descr="地图&#10;&#10;描述已自动生成">
            <a:extLst>
              <a:ext uri="{FF2B5EF4-FFF2-40B4-BE49-F238E27FC236}">
                <a16:creationId xmlns:a16="http://schemas.microsoft.com/office/drawing/2014/main" id="{97F6D0D9-AD52-5097-F7CF-0CDA6B186C2D}"/>
              </a:ext>
            </a:extLst>
          </p:cNvPr>
          <p:cNvPicPr>
            <a:picLocks noChangeAspect="1"/>
          </p:cNvPicPr>
          <p:nvPr/>
        </p:nvPicPr>
        <p:blipFill>
          <a:blip r:embed="rId2"/>
          <a:stretch>
            <a:fillRect/>
          </a:stretch>
        </p:blipFill>
        <p:spPr>
          <a:xfrm>
            <a:off x="400685" y="2019395"/>
            <a:ext cx="5111750" cy="3270885"/>
          </a:xfrm>
          <a:prstGeom prst="rect">
            <a:avLst/>
          </a:prstGeom>
        </p:spPr>
      </p:pic>
    </p:spTree>
    <p:extLst>
      <p:ext uri="{BB962C8B-B14F-4D97-AF65-F5344CB8AC3E}">
        <p14:creationId xmlns:p14="http://schemas.microsoft.com/office/powerpoint/2010/main" val="2378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65551" y="571955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准确率对比</a:t>
            </a:r>
          </a:p>
        </p:txBody>
      </p:sp>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3463290" y="1223150"/>
                <a:ext cx="6419850" cy="730713"/>
              </a:xfrm>
              <a:prstGeom prst="rect">
                <a:avLst/>
              </a:prstGeom>
            </p:spPr>
            <p:txBody>
              <a:bodyPr wrap="square">
                <a:spAutoFit/>
              </a:bodyPr>
              <a:lstStyle/>
              <a:p>
                <a:pPr algn="just">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600" i="1" kern="0" smtClea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CMP</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𝐶𝑜𝑟𝑟𝑒𝑐𝑡</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𝑟𝑜𝑎𝑑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num>
                            <m:den>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𝑡𝑜</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𝑏𝑒</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den>
                          </m:f>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100</m:t>
                          </m:r>
                          <m:r>
                            <a:rPr lang="en-US" altLang="zh-CN" sz="1600" b="0" i="0" kern="0" smtClean="0">
                              <a:solidFill>
                                <a:schemeClr val="tx1">
                                  <a:lumMod val="75000"/>
                                  <a:lumOff val="25000"/>
                                </a:schemeClr>
                              </a:solidFill>
                              <a:latin typeface="Cambria Math" panose="02040503050406030204" pitchFamily="18" charset="0"/>
                              <a:ea typeface="微软雅黑" panose="020B0503020204020204" pitchFamily="34" charset="-122"/>
                            </a:rPr>
                            <m:t>%</m:t>
                          </m:r>
                        </m:e>
                      </m:eqArr>
                    </m:oMath>
                  </m:oMathPara>
                </a14:m>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3463290" y="1223150"/>
                <a:ext cx="6419850" cy="730713"/>
              </a:xfrm>
              <a:prstGeom prst="rect">
                <a:avLst/>
              </a:prstGeom>
              <a:blipFill>
                <a:blip r:embed="rId2"/>
                <a:stretch>
                  <a:fillRect/>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86135" y="22778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3" name="图片 2" descr="图表, 条形图&#10;&#10;描述已自动生成">
            <a:extLst>
              <a:ext uri="{FF2B5EF4-FFF2-40B4-BE49-F238E27FC236}">
                <a16:creationId xmlns:a16="http://schemas.microsoft.com/office/drawing/2014/main" id="{919318F9-8389-9E17-96DE-7E99A7C33D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07" t="5162" r="9013" b="3674"/>
          <a:stretch/>
        </p:blipFill>
        <p:spPr bwMode="auto">
          <a:xfrm>
            <a:off x="4019550" y="1953863"/>
            <a:ext cx="4876800" cy="3800363"/>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9E7A44CA-B1CB-BCCC-0439-5DF3BEE24DCB}"/>
              </a:ext>
            </a:extLst>
          </p:cNvPr>
          <p:cNvSpPr txBox="1"/>
          <p:nvPr/>
        </p:nvSpPr>
        <p:spPr>
          <a:xfrm>
            <a:off x="233657" y="2185059"/>
            <a:ext cx="3777615" cy="3142014"/>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为比较直观的对比出算法的准确率，本文对比了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算法以及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算法在三种不同类型道路上（分别为支路、主干道以及高速公路）的准确率表现，使用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CMP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方法来评估三种算法的准确率</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。三种算法的匹配准确率与路网的复杂度呈反比关系，即路网结构越复杂（路网结构复杂度：支路或次干道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主干道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高速公路），算法匹配的准确率就越低。</a:t>
            </a:r>
          </a:p>
        </p:txBody>
      </p:sp>
    </p:spTree>
    <p:extLst>
      <p:ext uri="{BB962C8B-B14F-4D97-AF65-F5344CB8AC3E}">
        <p14:creationId xmlns:p14="http://schemas.microsoft.com/office/powerpoint/2010/main" val="925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8EEF5CD-52B9-0472-5883-ADE13C6B83F4}"/>
              </a:ext>
            </a:extLst>
          </p:cNvPr>
          <p:cNvGraphicFramePr>
            <a:graphicFrameLocks noChangeAspect="1"/>
          </p:cNvGraphicFramePr>
          <p:nvPr>
            <p:extLst>
              <p:ext uri="{D42A27DB-BD31-4B8C-83A1-F6EECF244321}">
                <p14:modId xmlns:p14="http://schemas.microsoft.com/office/powerpoint/2010/main" val="3006772921"/>
              </p:ext>
            </p:extLst>
          </p:nvPr>
        </p:nvGraphicFramePr>
        <p:xfrm>
          <a:off x="922020" y="1844040"/>
          <a:ext cx="3528060" cy="3188396"/>
        </p:xfrm>
        <a:graphic>
          <a:graphicData uri="http://schemas.openxmlformats.org/presentationml/2006/ole">
            <mc:AlternateContent xmlns:mc="http://schemas.openxmlformats.org/markup-compatibility/2006">
              <mc:Choice xmlns:v="urn:schemas-microsoft-com:vml" Requires="v">
                <p:oleObj name="Visio" r:id="rId2" imgW="7330845" imgH="6697791" progId="Visio.Drawing.15">
                  <p:embed/>
                </p:oleObj>
              </mc:Choice>
              <mc:Fallback>
                <p:oleObj name="Visio" r:id="rId2" imgW="7330845" imgH="6697791"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 y="1844040"/>
                        <a:ext cx="3528060" cy="3188396"/>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C58BA606-AA7C-57B2-28F4-EC9EEB35C506}"/>
              </a:ext>
            </a:extLst>
          </p:cNvPr>
          <p:cNvGraphicFramePr>
            <a:graphicFrameLocks noChangeAspect="1"/>
          </p:cNvGraphicFramePr>
          <p:nvPr>
            <p:extLst>
              <p:ext uri="{D42A27DB-BD31-4B8C-83A1-F6EECF244321}">
                <p14:modId xmlns:p14="http://schemas.microsoft.com/office/powerpoint/2010/main" val="882773712"/>
              </p:ext>
            </p:extLst>
          </p:nvPr>
        </p:nvGraphicFramePr>
        <p:xfrm>
          <a:off x="4892040" y="1840865"/>
          <a:ext cx="3444385" cy="3173095"/>
        </p:xfrm>
        <a:graphic>
          <a:graphicData uri="http://schemas.openxmlformats.org/presentationml/2006/ole">
            <mc:AlternateContent xmlns:mc="http://schemas.openxmlformats.org/markup-compatibility/2006">
              <mc:Choice xmlns:v="urn:schemas-microsoft-com:vml" Requires="v">
                <p:oleObj name="Visio" r:id="rId4" imgW="7292366" imgH="6682520" progId="Visio.Drawing.15">
                  <p:embed/>
                </p:oleObj>
              </mc:Choice>
              <mc:Fallback>
                <p:oleObj name="Visio" r:id="rId4" imgW="7292366" imgH="668252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840865"/>
                        <a:ext cx="3444385" cy="3173095"/>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F1BA7421-0EAE-FE39-16EC-20E0F06F4C73}"/>
              </a:ext>
            </a:extLst>
          </p:cNvPr>
          <p:cNvSpPr/>
          <p:nvPr/>
        </p:nvSpPr>
        <p:spPr>
          <a:xfrm>
            <a:off x="4921098" y="503243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Tree>
    <p:extLst>
      <p:ext uri="{BB962C8B-B14F-4D97-AF65-F5344CB8AC3E}">
        <p14:creationId xmlns:p14="http://schemas.microsoft.com/office/powerpoint/2010/main" val="2993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856308" y="525653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平均距离误差对比</a:t>
            </a: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135" y="20073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1914549"/>
            <a:ext cx="3777615" cy="314201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平均距离误差</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是指算法在匹配正确的点到采样点的平均距离，平均距离越小，说明算法的精度越高，越能反应道路真实情况。</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只考虑匹配正确的点且使用球面坐标系计算距离而不是常规的欧式距离，这样做是为了提高实验的准确度。图中可以看出，整体上路网结构在比较复杂的情况下，相对于路网结构较简单时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值更高。这是因为路网结构越复杂匹配的难度就越大。</a:t>
            </a:r>
          </a:p>
        </p:txBody>
      </p:sp>
      <p:pic>
        <p:nvPicPr>
          <p:cNvPr id="6" name="图片 5" descr="图表, 条形图&#10;&#10;描述已自动生成">
            <a:extLst>
              <a:ext uri="{FF2B5EF4-FFF2-40B4-BE49-F238E27FC236}">
                <a16:creationId xmlns:a16="http://schemas.microsoft.com/office/drawing/2014/main" id="{D0373163-681E-CCD1-4046-DCD79A20A2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1272" y="1513840"/>
            <a:ext cx="5105400" cy="3830320"/>
          </a:xfrm>
          <a:prstGeom prst="rect">
            <a:avLst/>
          </a:prstGeom>
          <a:noFill/>
          <a:ln>
            <a:noFill/>
          </a:ln>
        </p:spPr>
      </p:pic>
    </p:spTree>
    <p:extLst>
      <p:ext uri="{BB962C8B-B14F-4D97-AF65-F5344CB8AC3E}">
        <p14:creationId xmlns:p14="http://schemas.microsoft.com/office/powerpoint/2010/main" val="26407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3" name="图片 2" descr="地图&#10;&#10;描述已自动生成">
            <a:extLst>
              <a:ext uri="{FF2B5EF4-FFF2-40B4-BE49-F238E27FC236}">
                <a16:creationId xmlns:a16="http://schemas.microsoft.com/office/drawing/2014/main" id="{6A4A0EAD-0E1A-1FD7-DDA2-479FE45B3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370" y="1847214"/>
            <a:ext cx="3463355" cy="3166745"/>
          </a:xfrm>
          <a:prstGeom prst="rect">
            <a:avLst/>
          </a:prstGeom>
          <a:noFill/>
          <a:ln>
            <a:noFill/>
          </a:ln>
        </p:spPr>
      </p:pic>
      <p:pic>
        <p:nvPicPr>
          <p:cNvPr id="4" name="图片 3" descr="图示, 地图&#10;&#10;描述已自动生成">
            <a:extLst>
              <a:ext uri="{FF2B5EF4-FFF2-40B4-BE49-F238E27FC236}">
                <a16:creationId xmlns:a16="http://schemas.microsoft.com/office/drawing/2014/main" id="{4C9B17BF-4CDC-D713-3F30-8480BF39E6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95" y="1844041"/>
            <a:ext cx="3452635" cy="3185221"/>
          </a:xfrm>
          <a:prstGeom prst="rect">
            <a:avLst/>
          </a:prstGeom>
          <a:noFill/>
          <a:ln>
            <a:noFill/>
          </a:ln>
        </p:spPr>
      </p:pic>
    </p:spTree>
    <p:extLst>
      <p:ext uri="{BB962C8B-B14F-4D97-AF65-F5344CB8AC3E}">
        <p14:creationId xmlns:p14="http://schemas.microsoft.com/office/powerpoint/2010/main" val="12092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条形图&#10;&#10;描述已自动生成">
            <a:extLst>
              <a:ext uri="{FF2B5EF4-FFF2-40B4-BE49-F238E27FC236}">
                <a16:creationId xmlns:a16="http://schemas.microsoft.com/office/drawing/2014/main" id="{DDC21AE8-FB7C-B968-E77A-81B71C1F7F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99" t="5593" r="8719"/>
          <a:stretch/>
        </p:blipFill>
        <p:spPr bwMode="auto">
          <a:xfrm>
            <a:off x="1180307" y="1512164"/>
            <a:ext cx="2968307" cy="2470467"/>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7" name="图片 6" descr="图表, 折线图&#10;&#10;描述已自动生成">
            <a:extLst>
              <a:ext uri="{FF2B5EF4-FFF2-40B4-BE49-F238E27FC236}">
                <a16:creationId xmlns:a16="http://schemas.microsoft.com/office/drawing/2014/main" id="{3CEC1DFA-5F3F-A5FD-DCFB-5877CF2E86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3" t="7005" r="9272"/>
          <a:stretch/>
        </p:blipFill>
        <p:spPr bwMode="auto">
          <a:xfrm>
            <a:off x="4406901" y="1567726"/>
            <a:ext cx="3035300" cy="2414905"/>
          </a:xfrm>
          <a:prstGeom prst="rect">
            <a:avLst/>
          </a:prstGeom>
          <a:noFill/>
          <a:ln>
            <a:noFill/>
          </a:ln>
          <a:extLst>
            <a:ext uri="{53640926-AAD7-44D8-BBD7-CCE9431645EC}">
              <a14:shadowObscured xmlns:a14="http://schemas.microsoft.com/office/drawing/2010/main"/>
            </a:ext>
          </a:extLst>
        </p:spPr>
      </p:pic>
      <p:pic>
        <p:nvPicPr>
          <p:cNvPr id="9" name="图片 8" descr="图表, 折线图&#10;&#10;描述已自动生成">
            <a:extLst>
              <a:ext uri="{FF2B5EF4-FFF2-40B4-BE49-F238E27FC236}">
                <a16:creationId xmlns:a16="http://schemas.microsoft.com/office/drawing/2014/main" id="{FB27D53D-1336-F243-2BF7-EECEAB0F32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26" t="5895" r="8263"/>
          <a:stretch/>
        </p:blipFill>
        <p:spPr bwMode="auto">
          <a:xfrm>
            <a:off x="1101884" y="3982631"/>
            <a:ext cx="3046730" cy="2407920"/>
          </a:xfrm>
          <a:prstGeom prst="rect">
            <a:avLst/>
          </a:prstGeom>
          <a:noFill/>
          <a:ln>
            <a:noFill/>
          </a:ln>
          <a:extLst>
            <a:ext uri="{53640926-AAD7-44D8-BBD7-CCE9431645EC}">
              <a14:shadowObscured xmlns:a14="http://schemas.microsoft.com/office/drawing/2010/main"/>
            </a:ext>
          </a:extLst>
        </p:spPr>
      </p:pic>
      <p:pic>
        <p:nvPicPr>
          <p:cNvPr id="11" name="图片 10" descr="图表, 折线图&#10;&#10;描述已自动生成">
            <a:extLst>
              <a:ext uri="{FF2B5EF4-FFF2-40B4-BE49-F238E27FC236}">
                <a16:creationId xmlns:a16="http://schemas.microsoft.com/office/drawing/2014/main" id="{438FAC06-E319-DF5E-68A1-00A56EA281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91" t="6893" r="8901" b="2524"/>
          <a:stretch/>
        </p:blipFill>
        <p:spPr bwMode="auto">
          <a:xfrm>
            <a:off x="4476750" y="4025346"/>
            <a:ext cx="2998470" cy="23099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7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5271473" y="5374383"/>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算法效益指标（</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SBM</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pic>
        <p:nvPicPr>
          <p:cNvPr id="3" name="图片 2" descr="图表&#10;&#10;描述已自动生成">
            <a:extLst>
              <a:ext uri="{FF2B5EF4-FFF2-40B4-BE49-F238E27FC236}">
                <a16:creationId xmlns:a16="http://schemas.microsoft.com/office/drawing/2014/main" id="{FE0EFE3A-BCD3-60CA-714E-6AC0BC53922D}"/>
              </a:ext>
            </a:extLst>
          </p:cNvPr>
          <p:cNvPicPr>
            <a:picLocks noChangeAspect="1"/>
          </p:cNvPicPr>
          <p:nvPr/>
        </p:nvPicPr>
        <p:blipFill rotWithShape="1">
          <a:blip r:embed="rId2">
            <a:extLst>
              <a:ext uri="{28A0092B-C50C-407E-A947-70E740481C1C}">
                <a14:useLocalDpi xmlns:a14="http://schemas.microsoft.com/office/drawing/2010/main" val="0"/>
              </a:ext>
            </a:extLst>
          </a:blip>
          <a:srcRect l="21734" t="6034" r="9204" b="7427"/>
          <a:stretch/>
        </p:blipFill>
        <p:spPr bwMode="auto">
          <a:xfrm>
            <a:off x="5305763" y="2003168"/>
            <a:ext cx="3528060" cy="3314700"/>
          </a:xfrm>
          <a:prstGeom prst="rect">
            <a:avLst/>
          </a:prstGeom>
          <a:noFill/>
          <a:ln>
            <a:noFill/>
          </a:ln>
        </p:spPr>
      </p:pic>
      <p:sp>
        <p:nvSpPr>
          <p:cNvPr id="12" name="Freeform 115">
            <a:extLst>
              <a:ext uri="{FF2B5EF4-FFF2-40B4-BE49-F238E27FC236}">
                <a16:creationId xmlns:a16="http://schemas.microsoft.com/office/drawing/2014/main" id="{F6119229-9A0F-9D01-1B95-6841A8991104}"/>
              </a:ext>
            </a:extLst>
          </p:cNvPr>
          <p:cNvSpPr/>
          <p:nvPr/>
        </p:nvSpPr>
        <p:spPr bwMode="auto">
          <a:xfrm>
            <a:off x="231823" y="205992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文本框 12">
            <a:extLst>
              <a:ext uri="{FF2B5EF4-FFF2-40B4-BE49-F238E27FC236}">
                <a16:creationId xmlns:a16="http://schemas.microsoft.com/office/drawing/2014/main" id="{02B04D9A-BC08-136E-C431-185A17298CB8}"/>
              </a:ext>
            </a:extLst>
          </p:cNvPr>
          <p:cNvSpPr txBox="1"/>
          <p:nvPr/>
        </p:nvSpPr>
        <p:spPr>
          <a:xfrm>
            <a:off x="435711" y="1925192"/>
            <a:ext cx="4779396" cy="406534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由于候选点个数越多，理论上算法的准确率就越高，但算法的效率就越差，寻找到准确率于效率的平衡点尤为重要。我们分别测试了候选点个数分别为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方法在三种不同道路上准确率于效率的表现，结果如右图所示，在图中可以看到三种道路呈一致趋势，即随着候选点个数的增加，执行时间也随之增加，准确率逐步提升。候选点个数在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之间时，随着候选点个数的增加，图中线的斜率很大，但当候选点个数大于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时，随着候选点个数的增加，图中线的斜率逐渐变小，即算法的准确率提升越来越小，但算法执行时间依然越来越长。综上，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是可以保证可观的准确率以及较好的算法效率。</a:t>
            </a:r>
          </a:p>
        </p:txBody>
      </p:sp>
    </p:spTree>
    <p:extLst>
      <p:ext uri="{BB962C8B-B14F-4D97-AF65-F5344CB8AC3E}">
        <p14:creationId xmlns:p14="http://schemas.microsoft.com/office/powerpoint/2010/main" val="17320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1BC276A6-8FB7-3105-8011-EF685A88CBF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3E600760-E721-14EC-18E4-A963E4582878}"/>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4A8B44C-E40E-BA2E-0244-A958296D4651}"/>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60C43157-6542-7E8E-6DF3-DAE11928AFD6}"/>
              </a:ext>
            </a:extLst>
          </p:cNvPr>
          <p:cNvSpPr/>
          <p:nvPr/>
        </p:nvSpPr>
        <p:spPr>
          <a:xfrm>
            <a:off x="4019246" y="51410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8973D67-945C-74A6-2C06-B41958DED0B4}"/>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5E441793-6558-B7C9-20DD-CCB8490828EF}"/>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C0057CD-9CDC-4BA5-2B18-605F2B4B707C}"/>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4442BFE-0D01-E396-A274-CF7BFC220E7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760C7A83-E1D1-704E-6FD4-5B991F7D662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A0D5078F-F991-BB1B-638B-9B26DAC6C912}"/>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1043325" y="2063569"/>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1256988" y="3881338"/>
            <a:ext cx="6736391" cy="1683538"/>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在现代城市中，交通拥堵已经成为了一个普遍存在且难以解决的问题，针对该问题，我们提出看了基于贝叶斯时空图自编码器（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的道路行驶时间预测模型，这个模型不仅充分利用了城市道路网络的拓扑信息，而且通过引入贝叶斯理论，能够更好地描述和处理行驶时间的不确定性。这个模型的提出是为了提高城市道路行驶时间预测的准确性，从而为城市交通管理和智能交通系统的优化提供有力的技术支持。</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E24B6AB-845E-2B94-8BBF-02638972CBD6}"/>
              </a:ext>
            </a:extLst>
          </p:cNvPr>
          <p:cNvSpPr txBox="1"/>
          <p:nvPr/>
        </p:nvSpPr>
        <p:spPr>
          <a:xfrm>
            <a:off x="1256988" y="1957060"/>
            <a:ext cx="6675432"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交通的不稳定性：城市交通状态受众多因素影响，包括但不限于天气、节假日、特殊事件（如道路施工或交通事故）、甚至日常的交通峰值等。这些因素使得道路网络状态呈现出高度的动态性和复杂性。</a:t>
            </a:r>
          </a:p>
        </p:txBody>
      </p:sp>
      <p:sp>
        <p:nvSpPr>
          <p:cNvPr id="10" name="文本框 9">
            <a:extLst>
              <a:ext uri="{FF2B5EF4-FFF2-40B4-BE49-F238E27FC236}">
                <a16:creationId xmlns:a16="http://schemas.microsoft.com/office/drawing/2014/main" id="{90D3BDBA-18B4-08CC-090F-2966979C3829}"/>
              </a:ext>
            </a:extLst>
          </p:cNvPr>
          <p:cNvSpPr txBox="1"/>
          <p:nvPr/>
        </p:nvSpPr>
        <p:spPr>
          <a:xfrm>
            <a:off x="1256987" y="3053851"/>
            <a:ext cx="6736391"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交通的不确定性：由于城市道路网络的规模巨大，可用的数据有限，加之交通状态的复杂性，使得行驶时间预测的不确定性极高。</a:t>
            </a:r>
          </a:p>
        </p:txBody>
      </p:sp>
      <p:sp>
        <p:nvSpPr>
          <p:cNvPr id="11" name="Freeform 115">
            <a:extLst>
              <a:ext uri="{FF2B5EF4-FFF2-40B4-BE49-F238E27FC236}">
                <a16:creationId xmlns:a16="http://schemas.microsoft.com/office/drawing/2014/main" id="{2F0E7F85-23E8-E48D-7446-8DEF542DB307}"/>
              </a:ext>
            </a:extLst>
          </p:cNvPr>
          <p:cNvSpPr/>
          <p:nvPr/>
        </p:nvSpPr>
        <p:spPr bwMode="auto">
          <a:xfrm>
            <a:off x="1039203" y="317060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Freeform 115">
            <a:extLst>
              <a:ext uri="{FF2B5EF4-FFF2-40B4-BE49-F238E27FC236}">
                <a16:creationId xmlns:a16="http://schemas.microsoft.com/office/drawing/2014/main" id="{92A82DAC-641C-FFA6-D1DF-AE18E3A6776E}"/>
              </a:ext>
            </a:extLst>
          </p:cNvPr>
          <p:cNvSpPr/>
          <p:nvPr/>
        </p:nvSpPr>
        <p:spPr bwMode="auto">
          <a:xfrm>
            <a:off x="1039203" y="402023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32690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019246" y="417702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6" name="矩形 75"/>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3" name="矩形 2">
            <a:extLst>
              <a:ext uri="{FF2B5EF4-FFF2-40B4-BE49-F238E27FC236}">
                <a16:creationId xmlns:a16="http://schemas.microsoft.com/office/drawing/2014/main" id="{42F0CD06-2CCF-162C-D1C7-D8EDD2A696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89288" y="186706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205376" y="1758348"/>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地图匹配</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轨迹点匹配到城市道路网络上，从而获得大量全市道路的历史行驶速度数据。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extLst>
              <p:ext uri="{D42A27DB-BD31-4B8C-83A1-F6EECF244321}">
                <p14:modId xmlns:p14="http://schemas.microsoft.com/office/powerpoint/2010/main" val="20267146"/>
              </p:ext>
            </p:extLst>
          </p:nvPr>
        </p:nvGraphicFramePr>
        <p:xfrm>
          <a:off x="3795655" y="2012189"/>
          <a:ext cx="5220957"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8" name="对象 7">
                        <a:extLst>
                          <a:ext uri="{FF2B5EF4-FFF2-40B4-BE49-F238E27FC236}">
                            <a16:creationId xmlns:a16="http://schemas.microsoft.com/office/drawing/2014/main" id="{692D0172-0805-99E4-46FD-DC631D030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655" y="2012189"/>
                        <a:ext cx="5220957"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4834217" y="572212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9" name="Freeform 115">
            <a:extLst>
              <a:ext uri="{FF2B5EF4-FFF2-40B4-BE49-F238E27FC236}">
                <a16:creationId xmlns:a16="http://schemas.microsoft.com/office/drawing/2014/main" id="{9BC50704-AC39-ED41-DCFA-924DCE0D5C2E}"/>
              </a:ext>
            </a:extLst>
          </p:cNvPr>
          <p:cNvSpPr/>
          <p:nvPr/>
        </p:nvSpPr>
        <p:spPr bwMode="auto">
          <a:xfrm>
            <a:off x="89288" y="2694103"/>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a:extLst>
              <a:ext uri="{FF2B5EF4-FFF2-40B4-BE49-F238E27FC236}">
                <a16:creationId xmlns:a16="http://schemas.microsoft.com/office/drawing/2014/main" id="{47539D07-C0C6-0857-04F7-849FE0FA7078}"/>
              </a:ext>
            </a:extLst>
          </p:cNvPr>
          <p:cNvSpPr/>
          <p:nvPr/>
        </p:nvSpPr>
        <p:spPr>
          <a:xfrm>
            <a:off x="205376" y="2585384"/>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构建时空图</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：通过时空图卷积神经网络，可以在这个图结构上进行信息的传播和融合，以捕捉道路网络的拓扑关系和空间依赖性。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Freeform 115">
            <a:extLst>
              <a:ext uri="{FF2B5EF4-FFF2-40B4-BE49-F238E27FC236}">
                <a16:creationId xmlns:a16="http://schemas.microsoft.com/office/drawing/2014/main" id="{8DCC4C16-C37D-2D33-CE96-67276BBFE307}"/>
              </a:ext>
            </a:extLst>
          </p:cNvPr>
          <p:cNvSpPr/>
          <p:nvPr/>
        </p:nvSpPr>
        <p:spPr bwMode="auto">
          <a:xfrm>
            <a:off x="89288" y="356308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Rectangle 33">
            <a:extLst>
              <a:ext uri="{FF2B5EF4-FFF2-40B4-BE49-F238E27FC236}">
                <a16:creationId xmlns:a16="http://schemas.microsoft.com/office/drawing/2014/main" id="{0447AEF1-1235-F6A5-1F11-CE820FD617F8}"/>
              </a:ext>
            </a:extLst>
          </p:cNvPr>
          <p:cNvSpPr/>
          <p:nvPr/>
        </p:nvSpPr>
        <p:spPr>
          <a:xfrm>
            <a:off x="205376" y="3454366"/>
            <a:ext cx="3590279" cy="1683538"/>
          </a:xfrm>
          <a:prstGeom prst="rect">
            <a:avLst/>
          </a:prstGeom>
        </p:spPr>
        <p:txBody>
          <a:bodyPr wrap="square">
            <a:spAutoFit/>
          </a:bodyPr>
          <a:lstStyle/>
          <a:p>
            <a:pPr>
              <a:lnSpc>
                <a:spcPct val="125000"/>
              </a:lnSpc>
              <a:defRPr/>
            </a:pP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基于时空图卷积的输出，本文使用贝叶斯图自编码器进一步处理数据，通过引入贝叶斯理论，可以考虑行驶时间的不确定性，这使得预测结果不仅可以得到预测值，还可以得到预测值的不确定性，从而更好地反映行驶时间的分布特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Freeform 115">
            <a:extLst>
              <a:ext uri="{FF2B5EF4-FFF2-40B4-BE49-F238E27FC236}">
                <a16:creationId xmlns:a16="http://schemas.microsoft.com/office/drawing/2014/main" id="{186FB4CD-6B9A-2D03-64B6-FA2213E0E1F5}"/>
              </a:ext>
            </a:extLst>
          </p:cNvPr>
          <p:cNvSpPr/>
          <p:nvPr/>
        </p:nvSpPr>
        <p:spPr bwMode="auto">
          <a:xfrm>
            <a:off x="166382" y="520727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a:extLst>
              <a:ext uri="{FF2B5EF4-FFF2-40B4-BE49-F238E27FC236}">
                <a16:creationId xmlns:a16="http://schemas.microsoft.com/office/drawing/2014/main" id="{C454A1CD-0FAF-9C63-7243-9F06A5AB4ACC}"/>
              </a:ext>
            </a:extLst>
          </p:cNvPr>
          <p:cNvSpPr/>
          <p:nvPr/>
        </p:nvSpPr>
        <p:spPr>
          <a:xfrm>
            <a:off x="282470" y="5098556"/>
            <a:ext cx="3590279" cy="1414233"/>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生成对抗网络</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：生成器尝试产生看起来与真实行驶时间数据相似的数据，判别器的任务是尽可能区分生成的数据和真实数据。通过这种方式可以进一步优化预测模型，使预测结果更接近真实的行驶时间数据。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6" grpId="0"/>
      <p:bldP spid="9" grpId="0" animBg="1"/>
      <p:bldP spid="10" grpId="0"/>
      <p:bldP spid="11" grpId="0" animBg="1"/>
      <p:bldP spid="12" grpId="0"/>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实验设置</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1135380" y="219091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1317696" y="2072807"/>
            <a:ext cx="6508608" cy="1683538"/>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本实验在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Google </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Colab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平台上进行，使用的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型号为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NVIDIA V100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，显存为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32G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，深度学习框架采用</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PyTorch</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1.12</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版本为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11.6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，这种环境配置能够为实验提供足够的计算资源，以确保模型能够高效地进行训练和评估。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轨迹数据为葡萄牙波尔图市从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月某出租车运营公司的开放数据集，数据集包括</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个轨迹点，地图数据为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OpenStreetMap</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地图数据。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404928"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5" t="7318" r="8573" b="1720"/>
          <a:stretch/>
        </p:blipFill>
        <p:spPr>
          <a:xfrm>
            <a:off x="741346" y="1667627"/>
            <a:ext cx="3543300" cy="2849881"/>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594085"/>
            <a:ext cx="3668347" cy="2957713"/>
          </a:xfrm>
          <a:prstGeom prst="rect">
            <a:avLst/>
          </a:prstGeom>
        </p:spPr>
      </p:pic>
      <p:sp>
        <p:nvSpPr>
          <p:cNvPr id="5" name="文本框 4">
            <a:extLst>
              <a:ext uri="{FF2B5EF4-FFF2-40B4-BE49-F238E27FC236}">
                <a16:creationId xmlns:a16="http://schemas.microsoft.com/office/drawing/2014/main" id="{60C2F9C5-3233-7C52-AF6B-771F921F7EA4}"/>
              </a:ext>
            </a:extLst>
          </p:cNvPr>
          <p:cNvSpPr txBox="1"/>
          <p:nvPr/>
        </p:nvSpPr>
        <p:spPr>
          <a:xfrm>
            <a:off x="552450" y="4437053"/>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D5D1AA62-1E9D-F0E7-FC9F-F1BFC2A9584A}"/>
              </a:ext>
            </a:extLst>
          </p:cNvPr>
          <p:cNvSpPr/>
          <p:nvPr/>
        </p:nvSpPr>
        <p:spPr bwMode="auto">
          <a:xfrm>
            <a:off x="4551579"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8" name="文本框 7">
            <a:extLst>
              <a:ext uri="{FF2B5EF4-FFF2-40B4-BE49-F238E27FC236}">
                <a16:creationId xmlns:a16="http://schemas.microsoft.com/office/drawing/2014/main" id="{4788CAEE-EF35-ED4D-5781-48148D658A9A}"/>
              </a:ext>
            </a:extLst>
          </p:cNvPr>
          <p:cNvSpPr txBox="1"/>
          <p:nvPr/>
        </p:nvSpPr>
        <p:spPr>
          <a:xfrm>
            <a:off x="4699101" y="4437053"/>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上图展示了若干个道路的真实行驶时间与预测行驶时间的折线图。从图像中可以观察到，预测行驶时间与真实行驶时间之间存在相同的趋势，并且几乎一致。这进一步说明了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576" y="1705587"/>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361950" y="1780325"/>
            <a:ext cx="4080681" cy="3411941"/>
          </a:xfrm>
          <a:prstGeom prst="rect">
            <a:avLst/>
          </a:prstGeom>
        </p:spPr>
      </p:pic>
      <p:sp>
        <p:nvSpPr>
          <p:cNvPr id="3" name="Freeform 115">
            <a:extLst>
              <a:ext uri="{FF2B5EF4-FFF2-40B4-BE49-F238E27FC236}">
                <a16:creationId xmlns:a16="http://schemas.microsoft.com/office/drawing/2014/main" id="{C9067090-6C69-2A44-D7AF-86389DB40EA3}"/>
              </a:ext>
            </a:extLst>
          </p:cNvPr>
          <p:cNvSpPr/>
          <p:nvPr/>
        </p:nvSpPr>
        <p:spPr bwMode="auto">
          <a:xfrm>
            <a:off x="480231" y="534174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627753" y="5228500"/>
            <a:ext cx="7529059"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通过对每天和每周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散度的对比分析，可以得出结论：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模型在道路行驶时间预测方面具有显著优势，相较于其他四个模型，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在不同时间尺度上都表现出较低的误差。</a:t>
            </a:r>
          </a:p>
        </p:txBody>
      </p:sp>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3" name="Freeform 115">
            <a:extLst>
              <a:ext uri="{FF2B5EF4-FFF2-40B4-BE49-F238E27FC236}">
                <a16:creationId xmlns:a16="http://schemas.microsoft.com/office/drawing/2014/main" id="{C9067090-6C69-2A44-D7AF-86389DB40EA3}"/>
              </a:ext>
            </a:extLst>
          </p:cNvPr>
          <p:cNvSpPr/>
          <p:nvPr/>
        </p:nvSpPr>
        <p:spPr bwMode="auto">
          <a:xfrm>
            <a:off x="491490" y="175757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757122" y="1592357"/>
            <a:ext cx="4222548"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预测误差的平均绝对值（</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MAE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）用于评估模型预测的准确性，均方根误差（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RMSE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）主要用于评估模型预测的稳定性。为了从不同角度评估模型在实际应用中的性能，我们还计算了平均百分比误差（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MAPE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）和均方误差（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），从结果上看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表现出了较高的准确性、稳定性和泛化能力。</a:t>
            </a:r>
          </a:p>
        </p:txBody>
      </p:sp>
      <p:pic>
        <p:nvPicPr>
          <p:cNvPr id="7" name="图片 6">
            <a:extLst>
              <a:ext uri="{FF2B5EF4-FFF2-40B4-BE49-F238E27FC236}">
                <a16:creationId xmlns:a16="http://schemas.microsoft.com/office/drawing/2014/main" id="{36ECF014-90D1-5FA2-6507-BF3F57B14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2" r="8564"/>
          <a:stretch/>
        </p:blipFill>
        <p:spPr bwMode="auto">
          <a:xfrm>
            <a:off x="849630" y="3456018"/>
            <a:ext cx="3722370" cy="284734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A06DC558-663E-04FE-8922-8E81A6B7B8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7" t="6736" r="8510"/>
          <a:stretch/>
        </p:blipFill>
        <p:spPr bwMode="auto">
          <a:xfrm>
            <a:off x="5097780" y="1303020"/>
            <a:ext cx="3017520" cy="2401030"/>
          </a:xfrm>
          <a:prstGeom prst="rect">
            <a:avLst/>
          </a:prstGeom>
          <a:noFill/>
          <a:ln>
            <a:noFill/>
          </a:ln>
          <a:extLst>
            <a:ext uri="{53640926-AAD7-44D8-BBD7-CCE9431645EC}">
              <a14:shadowObscured xmlns:a14="http://schemas.microsoft.com/office/drawing/2010/main"/>
            </a:ext>
          </a:extLst>
        </p:spPr>
      </p:pic>
      <p:pic>
        <p:nvPicPr>
          <p:cNvPr id="11" name="图片 10" descr="图表, 直方图&#10;&#10;描述已自动生成">
            <a:extLst>
              <a:ext uri="{FF2B5EF4-FFF2-40B4-BE49-F238E27FC236}">
                <a16:creationId xmlns:a16="http://schemas.microsoft.com/office/drawing/2014/main" id="{EE88C83A-227E-85D8-B91F-970C71184D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310" r="8354"/>
          <a:stretch/>
        </p:blipFill>
        <p:spPr bwMode="auto">
          <a:xfrm>
            <a:off x="5044441" y="3866968"/>
            <a:ext cx="3070859" cy="2330241"/>
          </a:xfrm>
          <a:prstGeom prst="rect">
            <a:avLst/>
          </a:prstGeom>
          <a:noFill/>
          <a:ln>
            <a:noFill/>
          </a:ln>
        </p:spPr>
      </p:pic>
    </p:spTree>
    <p:extLst>
      <p:ext uri="{BB962C8B-B14F-4D97-AF65-F5344CB8AC3E}">
        <p14:creationId xmlns:p14="http://schemas.microsoft.com/office/powerpoint/2010/main" val="241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FC68F536-E649-8906-0AF6-E8A6F4561E44}"/>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735ED797-69B4-4FDA-A715-D78CA6469662}"/>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70B6E71D-727F-0E20-88BC-09D5FD089C06}"/>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4ADC3D54-145F-FD5C-80FE-8E421126301C}"/>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0A1DB6C-A349-67AA-EC7A-1BBA3C9CC32B}"/>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4E80A50-821E-6172-3B0F-7D85FAEA69A1}"/>
              </a:ext>
            </a:extLst>
          </p:cNvPr>
          <p:cNvSpPr/>
          <p:nvPr/>
        </p:nvSpPr>
        <p:spPr>
          <a:xfrm>
            <a:off x="4019246" y="563609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8D0C125-F1A6-9773-C4B4-BD5F27724078}"/>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44BDDDB7-D547-8A7F-D3C7-2E766ED14D5D}"/>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031B5BB-1936-C7B7-5A9C-F8205C4520A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E8FDE87-2C39-12BB-9B76-EC9E21F8AF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869DCF16-6A82-44D2-A7D2-FACEFC89E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756"/>
          <a:stretch/>
        </p:blipFill>
        <p:spPr bwMode="auto">
          <a:xfrm>
            <a:off x="1511935" y="678080"/>
            <a:ext cx="6120130" cy="36366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80223" y="5474633"/>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1521" y="2431333"/>
            <a:ext cx="6119390" cy="2941575"/>
          </a:xfrm>
          <a:prstGeom prst="rect">
            <a:avLst/>
          </a:prstGeom>
        </p:spPr>
      </p:pic>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803280" y="16325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950801" y="1540953"/>
            <a:ext cx="7235423" cy="302729"/>
          </a:xfrm>
          <a:prstGeom prst="rect">
            <a:avLst/>
          </a:prstGeom>
          <a:noFill/>
        </p:spPr>
        <p:txBody>
          <a:bodyPr wrap="square" rtlCol="0">
            <a:noAutofit/>
          </a:bodyPr>
          <a:lstStyle/>
          <a:p>
            <a:r>
              <a:rPr lang="zh-CN" altLang="en-US" sz="1600" dirty="0">
                <a:latin typeface="+mj-ea"/>
                <a:ea typeface="+mj-ea"/>
              </a:rPr>
              <a:t>地图匹配</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836945" y="622645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1416685" y="3238644"/>
            <a:ext cx="6120130" cy="2989580"/>
          </a:xfrm>
          <a:prstGeom prst="rect">
            <a:avLst/>
          </a:prstGeom>
        </p:spPr>
      </p:pic>
      <p:pic>
        <p:nvPicPr>
          <p:cNvPr id="3" name="图片 2">
            <a:extLst>
              <a:ext uri="{FF2B5EF4-FFF2-40B4-BE49-F238E27FC236}">
                <a16:creationId xmlns:a16="http://schemas.microsoft.com/office/drawing/2014/main" id="{0001C526-CC68-E2D4-5CF3-2EE57F93A01F}"/>
              </a:ext>
            </a:extLst>
          </p:cNvPr>
          <p:cNvPicPr>
            <a:picLocks noChangeAspect="1"/>
          </p:cNvPicPr>
          <p:nvPr/>
        </p:nvPicPr>
        <p:blipFill rotWithShape="1">
          <a:blip r:embed="rId4"/>
          <a:srcRect b="25931"/>
          <a:stretch/>
        </p:blipFill>
        <p:spPr>
          <a:xfrm>
            <a:off x="1416685" y="1823237"/>
            <a:ext cx="6120130" cy="1313180"/>
          </a:xfrm>
          <a:prstGeom prst="rect">
            <a:avLst/>
          </a:prstGeom>
        </p:spPr>
      </p:pic>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模型训练</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155856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pic>
        <p:nvPicPr>
          <p:cNvPr id="3" name="图片 2" descr="图表, 折线图&#10;&#10;描述已自动生成">
            <a:extLst>
              <a:ext uri="{FF2B5EF4-FFF2-40B4-BE49-F238E27FC236}">
                <a16:creationId xmlns:a16="http://schemas.microsoft.com/office/drawing/2014/main" id="{2F438E5A-9CFB-36C3-75C2-2DD5D5D3ED4F}"/>
              </a:ext>
            </a:extLst>
          </p:cNvPr>
          <p:cNvPicPr>
            <a:picLocks noChangeAspect="1"/>
          </p:cNvPicPr>
          <p:nvPr/>
        </p:nvPicPr>
        <p:blipFill>
          <a:blip r:embed="rId3"/>
          <a:stretch>
            <a:fillRect/>
          </a:stretch>
        </p:blipFill>
        <p:spPr>
          <a:xfrm>
            <a:off x="142098" y="2385439"/>
            <a:ext cx="4113672" cy="2974340"/>
          </a:xfrm>
          <a:prstGeom prst="rect">
            <a:avLst/>
          </a:prstGeom>
        </p:spPr>
      </p:pic>
      <p:pic>
        <p:nvPicPr>
          <p:cNvPr id="4" name="图片 3">
            <a:extLst>
              <a:ext uri="{FF2B5EF4-FFF2-40B4-BE49-F238E27FC236}">
                <a16:creationId xmlns:a16="http://schemas.microsoft.com/office/drawing/2014/main" id="{B43F7F3B-B9D3-FE67-661D-B4842009E37E}"/>
              </a:ext>
            </a:extLst>
          </p:cNvPr>
          <p:cNvPicPr>
            <a:picLocks noChangeAspect="1"/>
          </p:cNvPicPr>
          <p:nvPr/>
        </p:nvPicPr>
        <p:blipFill>
          <a:blip r:embed="rId4"/>
          <a:stretch>
            <a:fillRect/>
          </a:stretch>
        </p:blipFill>
        <p:spPr>
          <a:xfrm>
            <a:off x="4659630" y="2385439"/>
            <a:ext cx="4084319" cy="2974340"/>
          </a:xfrm>
          <a:prstGeom prst="rect">
            <a:avLst/>
          </a:prstGeom>
        </p:spPr>
      </p:pic>
      <p:sp>
        <p:nvSpPr>
          <p:cNvPr id="5" name="矩形 4">
            <a:extLst>
              <a:ext uri="{FF2B5EF4-FFF2-40B4-BE49-F238E27FC236}">
                <a16:creationId xmlns:a16="http://schemas.microsoft.com/office/drawing/2014/main" id="{E5676C13-66CF-A4BE-7725-E73AB7DE3DF8}"/>
              </a:ext>
            </a:extLst>
          </p:cNvPr>
          <p:cNvSpPr/>
          <p:nvPr/>
        </p:nvSpPr>
        <p:spPr>
          <a:xfrm>
            <a:off x="598197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判别器实时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1.1</a:t>
            </a:r>
            <a:r>
              <a:rPr lang="zh-CN" altLang="en-US" dirty="0">
                <a:sym typeface="微软雅黑" panose="020B0503020204020204" pitchFamily="34" charset="-122"/>
              </a:rPr>
              <a:t> 研究背景与意义</a:t>
            </a:r>
          </a:p>
        </p:txBody>
      </p:sp>
      <p:sp>
        <p:nvSpPr>
          <p:cNvPr id="14" name="Rectangle 33"/>
          <p:cNvSpPr/>
          <p:nvPr/>
        </p:nvSpPr>
        <p:spPr>
          <a:xfrm>
            <a:off x="291153" y="4161197"/>
            <a:ext cx="3219032" cy="329936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传统的交通预测方法大多基于预定概率分布模型，这些方法不能充分利用路网的拓扑信息与不确定性特征，从而影响预测结果的准确性。但随着深度学习、图卷积神经网络等先进技术的快速发展，我们可以通过深度图学习模型来更好的拟合交通网中的道路行驶速度分布，进而提高预测准确率。</a:t>
            </a: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33">
            <a:extLst>
              <a:ext uri="{FF2B5EF4-FFF2-40B4-BE49-F238E27FC236}">
                <a16:creationId xmlns:a16="http://schemas.microsoft.com/office/drawing/2014/main" id="{6C053009-70A7-25A6-50CE-AA29967DC9FF}"/>
              </a:ext>
            </a:extLst>
          </p:cNvPr>
          <p:cNvSpPr/>
          <p:nvPr/>
        </p:nvSpPr>
        <p:spPr>
          <a:xfrm>
            <a:off x="258290" y="1443258"/>
            <a:ext cx="3251895" cy="2222147"/>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随着城市化进程的加速，车辆数量急剧增加，导致城市交通拥堵问题日益严重，但随着计算机技术、传感器技术以及大数据技术的发展，智慧交通系统（</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）在解决上述问题中变得越来越重要，其中，</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城市道路行驶时间的预测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对于改善交通状况、提高交通效率具有重要的意义。</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6" name="矩形 3">
            <a:extLst>
              <a:ext uri="{FF2B5EF4-FFF2-40B4-BE49-F238E27FC236}">
                <a16:creationId xmlns:a16="http://schemas.microsoft.com/office/drawing/2014/main" id="{E49AE75C-9D6B-EF08-8ABB-FF87A83749BE}"/>
              </a:ext>
            </a:extLst>
          </p:cNvPr>
          <p:cNvSpPr>
            <a:spLocks noChangeArrowheads="1"/>
          </p:cNvSpPr>
          <p:nvPr/>
        </p:nvSpPr>
        <p:spPr bwMode="auto">
          <a:xfrm>
            <a:off x="291153" y="3851348"/>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研究现状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模型预测</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511935" y="2366924"/>
            <a:ext cx="6120130" cy="2952115"/>
          </a:xfrm>
          <a:prstGeom prst="rect">
            <a:avLst/>
          </a:prstGeom>
        </p:spPr>
      </p:pic>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88901"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A171FC72-2FA9-C36D-3148-61DB40CBB1A9}"/>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BE699AC-9545-6A19-4083-09F066E0E854}"/>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51CC28A-1528-14F7-7E46-AC4930C5B73F}"/>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94EF65CF-46E9-40C9-73DE-6CC8F50EC129}"/>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7E8F470-900B-FBE8-3CFC-5301241725F1}"/>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F53B5DB-5E94-7EDF-22C4-95BFD6CE76FE}"/>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91D78EA-714F-F736-EAD2-A7C2C59B03C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A225E3E6-CCB9-A257-1BBD-072E87A86735}"/>
              </a:ext>
            </a:extLst>
          </p:cNvPr>
          <p:cNvSpPr/>
          <p:nvPr/>
        </p:nvSpPr>
        <p:spPr>
          <a:xfrm>
            <a:off x="4019241" y="610514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26505507-BE7D-562B-7937-FE5150A52993}"/>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47E0EAF-BBB0-2494-6058-1BBBF4CF184E}"/>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704398" y="4023425"/>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62000" y="4023425"/>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705350" y="2544763"/>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55650" y="218440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708525" y="2184400"/>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55650" y="535305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708525" y="5353050"/>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62513" y="2695575"/>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我们提出了一种基于贝叶斯时空图自编码器的道路行驶时间预测模型，该模型融合了深度学习、图卷积神经网络、贝叶斯理论和自编码器以及生         成对抗网络等技术，有效地对城市道路行驶时间分布进行了精确估计。</a:t>
            </a:r>
          </a:p>
        </p:txBody>
      </p:sp>
      <p:sp>
        <p:nvSpPr>
          <p:cNvPr id="10256" name="Rectangle 9"/>
          <p:cNvSpPr>
            <a:spLocks noChangeArrowheads="1"/>
          </p:cNvSpPr>
          <p:nvPr/>
        </p:nvSpPr>
        <p:spPr bwMode="auto">
          <a:xfrm>
            <a:off x="852488" y="4271010"/>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62512" y="4324350"/>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65175" y="2548150"/>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19163" y="2695575"/>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我们提出了一种基于交互式投票的地图匹配方法（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9" name="Freeform 115">
            <a:extLst>
              <a:ext uri="{FF2B5EF4-FFF2-40B4-BE49-F238E27FC236}">
                <a16:creationId xmlns:a16="http://schemas.microsoft.com/office/drawing/2014/main" id="{8759BF0B-0B4F-E8D8-90A9-F35DFCAE5563}"/>
              </a:ext>
            </a:extLst>
          </p:cNvPr>
          <p:cNvSpPr/>
          <p:nvPr/>
        </p:nvSpPr>
        <p:spPr bwMode="auto">
          <a:xfrm>
            <a:off x="755650" y="1855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090CAF11-3DA0-355F-E03B-E33B9EACA510}"/>
              </a:ext>
            </a:extLst>
          </p:cNvPr>
          <p:cNvSpPr txBox="1"/>
          <p:nvPr/>
        </p:nvSpPr>
        <p:spPr>
          <a:xfrm>
            <a:off x="903171" y="1764011"/>
            <a:ext cx="7235423" cy="302729"/>
          </a:xfrm>
          <a:prstGeom prst="rect">
            <a:avLst/>
          </a:prstGeom>
          <a:noFill/>
        </p:spPr>
        <p:txBody>
          <a:bodyPr wrap="square" rtlCol="0">
            <a:noAutofit/>
          </a:bodyPr>
          <a:lstStyle/>
          <a:p>
            <a:r>
              <a:rPr lang="zh-CN" altLang="en-US" sz="1600" dirty="0">
                <a:latin typeface="+mj-ea"/>
                <a:ea typeface="+mj-ea"/>
              </a:rPr>
              <a:t>总结</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10255" grpId="0"/>
      <p:bldP spid="10256" grpId="0"/>
      <p:bldP spid="10257" grpId="0"/>
      <p:bldP spid="10250" grpId="0"/>
      <p:bldP spid="9"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5" name="Rectangle 33"/>
          <p:cNvSpPr/>
          <p:nvPr/>
        </p:nvSpPr>
        <p:spPr>
          <a:xfrm>
            <a:off x="716683" y="2504248"/>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模型优化：在贝叶斯时空图图卷积神经网络的基础上，可以尝试引入其他先进的图神经网络结构或贝叶斯方法，以提高模型的预测准确性和泛化能力。</a:t>
            </a:r>
          </a:p>
        </p:txBody>
      </p:sp>
      <p:sp>
        <p:nvSpPr>
          <p:cNvPr id="6" name="Freeform 115"/>
          <p:cNvSpPr/>
          <p:nvPr/>
        </p:nvSpPr>
        <p:spPr bwMode="auto">
          <a:xfrm>
            <a:off x="569161" y="262937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33"/>
          <p:cNvSpPr/>
          <p:nvPr/>
        </p:nvSpPr>
        <p:spPr>
          <a:xfrm>
            <a:off x="733727" y="3171164"/>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33"/>
          <p:cNvSpPr/>
          <p:nvPr/>
        </p:nvSpPr>
        <p:spPr>
          <a:xfrm>
            <a:off x="733727" y="3357176"/>
            <a:ext cx="7857823"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数据融合：将多源异构数据（如天气、节假日、路况等）融合到模型中，有助于提高行驶时间预测的准确性和稳定性。</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15"/>
          <p:cNvSpPr/>
          <p:nvPr/>
        </p:nvSpPr>
        <p:spPr bwMode="auto">
          <a:xfrm>
            <a:off x="586205" y="34711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8" name="Rectangle 33"/>
          <p:cNvSpPr/>
          <p:nvPr/>
        </p:nvSpPr>
        <p:spPr>
          <a:xfrm>
            <a:off x="733726" y="3883020"/>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33"/>
          <p:cNvSpPr/>
          <p:nvPr/>
        </p:nvSpPr>
        <p:spPr>
          <a:xfrm>
            <a:off x="733727" y="3856162"/>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487541" y="1969419"/>
            <a:ext cx="2194112" cy="281354"/>
          </a:xfrm>
          <a:prstGeom prst="rect">
            <a:avLst/>
          </a:prstGeom>
          <a:noFill/>
        </p:spPr>
        <p:txBody>
          <a:bodyPr wrap="square" rtlCol="0">
            <a:noAutofit/>
          </a:body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展望与不足</a:t>
            </a:r>
          </a:p>
        </p:txBody>
      </p:sp>
      <p:sp>
        <p:nvSpPr>
          <p:cNvPr id="12" name="Rectangle 33">
            <a:extLst>
              <a:ext uri="{FF2B5EF4-FFF2-40B4-BE49-F238E27FC236}">
                <a16:creationId xmlns:a16="http://schemas.microsoft.com/office/drawing/2014/main" id="{7C6DD353-9318-12D6-6FC7-A15982CFCDE2}"/>
              </a:ext>
            </a:extLst>
          </p:cNvPr>
          <p:cNvSpPr/>
          <p:nvPr/>
        </p:nvSpPr>
        <p:spPr>
          <a:xfrm>
            <a:off x="733726" y="4150957"/>
            <a:ext cx="7758340"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地图匹配方法改进：对基于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Web</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墨卡托的交互式地图匹配方法进行优化，以进一步提高地图匹配准确性和效率。例如，可以考虑引入其他先进的地图匹配算法或结合实时交通信息来改进匹配结果。</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Freeform 115">
            <a:extLst>
              <a:ext uri="{FF2B5EF4-FFF2-40B4-BE49-F238E27FC236}">
                <a16:creationId xmlns:a16="http://schemas.microsoft.com/office/drawing/2014/main" id="{56B6F959-36BE-B535-A796-1A2E4C580CCE}"/>
              </a:ext>
            </a:extLst>
          </p:cNvPr>
          <p:cNvSpPr/>
          <p:nvPr/>
        </p:nvSpPr>
        <p:spPr bwMode="auto">
          <a:xfrm>
            <a:off x="586205" y="425504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56B46A39-F95F-A549-BE8D-BBBD54B7F4CE}"/>
              </a:ext>
            </a:extLst>
          </p:cNvPr>
          <p:cNvSpPr/>
          <p:nvPr/>
        </p:nvSpPr>
        <p:spPr>
          <a:xfrm>
            <a:off x="716682" y="5242623"/>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实际应用场景拓展：将原型系统应用于更多实际场景，如智慧出行、交通管理和规划等，以验证模型和方法在不同场景下的通用性和可行性。</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Freeform 115">
            <a:extLst>
              <a:ext uri="{FF2B5EF4-FFF2-40B4-BE49-F238E27FC236}">
                <a16:creationId xmlns:a16="http://schemas.microsoft.com/office/drawing/2014/main" id="{DAD4870C-85B5-F3C0-4929-8974D19D1C08}"/>
              </a:ext>
            </a:extLst>
          </p:cNvPr>
          <p:cNvSpPr/>
          <p:nvPr/>
        </p:nvSpPr>
        <p:spPr bwMode="auto">
          <a:xfrm>
            <a:off x="569161" y="534671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p:bldP spid="15" grpId="0" animBg="1"/>
      <p:bldP spid="12" grpId="0"/>
      <p:bldP spid="14" grpId="0" animBg="1"/>
      <p:bldP spid="4"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4" name="Rectangle 33">
            <a:extLst>
              <a:ext uri="{FF2B5EF4-FFF2-40B4-BE49-F238E27FC236}">
                <a16:creationId xmlns:a16="http://schemas.microsoft.com/office/drawing/2014/main" id="{6C053009-70A7-25A6-50CE-AA29967DC9FF}"/>
              </a:ext>
            </a:extLst>
          </p:cNvPr>
          <p:cNvSpPr/>
          <p:nvPr/>
        </p:nvSpPr>
        <p:spPr>
          <a:xfrm>
            <a:off x="457200" y="5069013"/>
            <a:ext cx="8229600" cy="875624"/>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道路上的交通情况通常具有一定的模式性和规律性，比如在上下班高峰期间通常会有交通拥堵，而在非高峰时段，道路交通可能会比较顺畅。历史速度数据可以帮助我们识别这些模式和规律，从而进行更准确的预测。</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244681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获取道路历史速度数据</a:t>
            </a:r>
          </a:p>
        </p:txBody>
      </p:sp>
      <p:sp>
        <p:nvSpPr>
          <p:cNvPr id="3" name="Rectangle 33">
            <a:extLst>
              <a:ext uri="{FF2B5EF4-FFF2-40B4-BE49-F238E27FC236}">
                <a16:creationId xmlns:a16="http://schemas.microsoft.com/office/drawing/2014/main" id="{089C7170-0FC5-1C40-25D2-099265018901}"/>
              </a:ext>
            </a:extLst>
          </p:cNvPr>
          <p:cNvSpPr/>
          <p:nvPr/>
        </p:nvSpPr>
        <p:spPr>
          <a:xfrm>
            <a:off x="457200" y="2596494"/>
            <a:ext cx="8229600" cy="337015"/>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做一个地图匹配的动画</a:t>
            </a:r>
          </a:p>
        </p:txBody>
      </p:sp>
    </p:spTree>
    <p:extLst>
      <p:ext uri="{BB962C8B-B14F-4D97-AF65-F5344CB8AC3E}">
        <p14:creationId xmlns:p14="http://schemas.microsoft.com/office/powerpoint/2010/main" val="20986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4" name="Rectangle 33">
            <a:extLst>
              <a:ext uri="{FF2B5EF4-FFF2-40B4-BE49-F238E27FC236}">
                <a16:creationId xmlns:a16="http://schemas.microsoft.com/office/drawing/2014/main" id="{6C053009-70A7-25A6-50CE-AA29967DC9FF}"/>
              </a:ext>
            </a:extLst>
          </p:cNvPr>
          <p:cNvSpPr/>
          <p:nvPr/>
        </p:nvSpPr>
        <p:spPr>
          <a:xfrm>
            <a:off x="457200" y="1802648"/>
            <a:ext cx="8229600" cy="4107278"/>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贝叶斯方法：贝叶斯方法可以很好的处理不确定性和噪声数据，这是在预测道路行驶时间中尤为重要。此外，贝叶斯方法也可以避免过拟合，提高模型的泛化能力。</a:t>
            </a:r>
          </a:p>
          <a:p>
            <a:pPr algn="just">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图模型：在交通网络中，各个路段并不是孤立的，而是以各种方式连接在一起形成一个复杂的网络。图模型可以很好地捕捉这种网络结构，并将这些结构信息融入到预测模型中，从而提高预测的准确性。</a:t>
            </a:r>
          </a:p>
          <a:p>
            <a:pPr algn="just">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变分自编码器（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是一种生成性深度学习模型，它可以通过学习数据的隐含分布来生成新的数据。在道路行驶时间预测中，我们可以通过</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学习到道路行驶速度数据的隐含分布，然后基于这个分布来生成预测结果。</a:t>
            </a:r>
          </a:p>
          <a:p>
            <a:pPr algn="just">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贝叶斯图变分自编码器（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BGVAE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BGVAE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结合了上述三个技术，它可以在捕捉交通网络结构的同时，处理数据的不确定性，学习数据的隐含分布，并生成准确的预测结果。这使得它成为一个非常适合用于道路行驶时间预测的模型。</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5000"/>
              </a:lnSpc>
              <a:defRPr/>
            </a:pP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5000"/>
              </a:lnSpc>
              <a:defRPr/>
            </a:pP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表示为一个三合一的形式</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98514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道路行驶时间预测</a:t>
            </a:r>
          </a:p>
        </p:txBody>
      </p:sp>
    </p:spTree>
    <p:extLst>
      <p:ext uri="{BB962C8B-B14F-4D97-AF65-F5344CB8AC3E}">
        <p14:creationId xmlns:p14="http://schemas.microsoft.com/office/powerpoint/2010/main" val="48693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1.3 </a:t>
            </a:r>
            <a:r>
              <a:rPr lang="zh-CN" altLang="en-US" dirty="0">
                <a:sym typeface="微软雅黑" panose="020B0503020204020204" pitchFamily="34" charset="-122"/>
              </a:rPr>
              <a:t>主要工作</a:t>
            </a:r>
          </a:p>
        </p:txBody>
      </p:sp>
      <p:sp>
        <p:nvSpPr>
          <p:cNvPr id="4" name="Rectangle 33">
            <a:extLst>
              <a:ext uri="{FF2B5EF4-FFF2-40B4-BE49-F238E27FC236}">
                <a16:creationId xmlns:a16="http://schemas.microsoft.com/office/drawing/2014/main" id="{6C053009-70A7-25A6-50CE-AA29967DC9FF}"/>
              </a:ext>
            </a:extLst>
          </p:cNvPr>
          <p:cNvSpPr/>
          <p:nvPr/>
        </p:nvSpPr>
        <p:spPr>
          <a:xfrm>
            <a:off x="361950" y="1334075"/>
            <a:ext cx="8229600" cy="606320"/>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针对上述问题以及现有的地图匹配方法，提出一种基于交互式投票的地图匹配方法，解决了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轨迹与路网的匹配准确率与效率的问题，并基于匹配的结果计算出每条道路的历史形式速度数据。</a:t>
            </a:r>
          </a:p>
        </p:txBody>
      </p:sp>
      <p:sp>
        <p:nvSpPr>
          <p:cNvPr id="3" name="Rectangle 33">
            <a:extLst>
              <a:ext uri="{FF2B5EF4-FFF2-40B4-BE49-F238E27FC236}">
                <a16:creationId xmlns:a16="http://schemas.microsoft.com/office/drawing/2014/main" id="{3C5186D4-BD31-DFFE-C181-78024E17C459}"/>
              </a:ext>
            </a:extLst>
          </p:cNvPr>
          <p:cNvSpPr/>
          <p:nvPr/>
        </p:nvSpPr>
        <p:spPr>
          <a:xfrm>
            <a:off x="361950" y="2187060"/>
            <a:ext cx="8229600" cy="875624"/>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获取道路历史行驶速度数据的基础后，提出一种基于贝叶斯时空图变分自编码器的道路行驶时间预测模型，该模型结合了贝叶斯理论、图模型与变分自编码器，能够充分利用道路历史速度数据，预测未来道路行驶时间，从而提高交通效率和出行体验。</a:t>
            </a:r>
          </a:p>
        </p:txBody>
      </p:sp>
      <p:sp>
        <p:nvSpPr>
          <p:cNvPr id="6" name="Rectangle 33">
            <a:extLst>
              <a:ext uri="{FF2B5EF4-FFF2-40B4-BE49-F238E27FC236}">
                <a16:creationId xmlns:a16="http://schemas.microsoft.com/office/drawing/2014/main" id="{41C86FD0-B816-5348-5E20-E1735193F274}"/>
              </a:ext>
            </a:extLst>
          </p:cNvPr>
          <p:cNvSpPr/>
          <p:nvPr/>
        </p:nvSpPr>
        <p:spPr>
          <a:xfrm>
            <a:off x="361950" y="3309349"/>
            <a:ext cx="8229600" cy="875624"/>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本文将提出的基于交互式投票的地图匹配方法与基于贝叶斯时空图变分自编码器的道路行驶时间预测模型应用到实际环境中，设计并实现了道路行驶时间预测系统，该系统包含了地图匹配和道路行驶时间预测两个主要的部分。</a:t>
            </a:r>
          </a:p>
        </p:txBody>
      </p:sp>
    </p:spTree>
    <p:extLst>
      <p:ext uri="{BB962C8B-B14F-4D97-AF65-F5344CB8AC3E}">
        <p14:creationId xmlns:p14="http://schemas.microsoft.com/office/powerpoint/2010/main" val="48558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53B94AFD-2F30-B624-E2F7-F9EECBD5940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56C5EFA1-3CE8-3DE0-04EF-120E967B50FE}"/>
              </a:ext>
            </a:extLst>
          </p:cNvPr>
          <p:cNvSpPr/>
          <p:nvPr/>
        </p:nvSpPr>
        <p:spPr>
          <a:xfrm>
            <a:off x="4028996" y="46526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1524E71A-864B-45DF-4AB5-7F74B3362D64}"/>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36B74F09-C547-4C5D-9002-1104512A11CB}"/>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6E11A57D-0879-8E0C-4679-F7FA8FAF7889}"/>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6DBF439B-E0CA-F76A-B184-9601D38EE285}"/>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F9304678-768F-9985-6F3C-0B62DCCC696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FDC1553-B36E-4D4E-E5D3-43AD48284DB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BA9B98D5-CA9B-A9A1-BAA3-C6865C019AE4}"/>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8F75BDA6-2002-A583-9DC6-41AEA04896B3}"/>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3">
            <a:extLst>
              <a:ext uri="{FF2B5EF4-FFF2-40B4-BE49-F238E27FC236}">
                <a16:creationId xmlns:a16="http://schemas.microsoft.com/office/drawing/2014/main" id="{826BFD87-B404-47DE-99B7-372E01CBEF09}"/>
              </a:ext>
            </a:extLst>
          </p:cNvPr>
          <p:cNvSpPr/>
          <p:nvPr/>
        </p:nvSpPr>
        <p:spPr>
          <a:xfrm>
            <a:off x="992900" y="5260091"/>
            <a:ext cx="7437683" cy="129535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上图展示了基于交互式投票的地图匹配方法的整体流程，包括数据预处理、候选点搜索、位置上下文分析、相互影响建模以及交互式投票五部分。该方法利用三维</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rPr>
              <a:t>kd</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树、墨卡托投影等技术，通过侯选边投票将这些轨迹点精确地匹配到城市道路网上。</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 name="对象 6">
            <a:extLst>
              <a:ext uri="{FF2B5EF4-FFF2-40B4-BE49-F238E27FC236}">
                <a16:creationId xmlns:a16="http://schemas.microsoft.com/office/drawing/2014/main" id="{32250F85-E946-33F0-06B7-4D58B3938AF7}"/>
              </a:ext>
            </a:extLst>
          </p:cNvPr>
          <p:cNvGraphicFramePr>
            <a:graphicFrameLocks noChangeAspect="1"/>
          </p:cNvGraphicFramePr>
          <p:nvPr>
            <p:extLst>
              <p:ext uri="{D42A27DB-BD31-4B8C-83A1-F6EECF244321}">
                <p14:modId xmlns:p14="http://schemas.microsoft.com/office/powerpoint/2010/main" val="3635524486"/>
              </p:ext>
            </p:extLst>
          </p:nvPr>
        </p:nvGraphicFramePr>
        <p:xfrm>
          <a:off x="1655802" y="1369782"/>
          <a:ext cx="6111875" cy="3712637"/>
        </p:xfrm>
        <a:graphic>
          <a:graphicData uri="http://schemas.openxmlformats.org/presentationml/2006/ole">
            <mc:AlternateContent xmlns:mc="http://schemas.openxmlformats.org/markup-compatibility/2006">
              <mc:Choice xmlns:v="urn:schemas-microsoft-com:vml" Requires="v">
                <p:oleObj name="Visio" r:id="rId3" imgW="14409253" imgH="9898427" progId="Visio.Drawing.15">
                  <p:embed/>
                </p:oleObj>
              </mc:Choice>
              <mc:Fallback>
                <p:oleObj name="Visio" r:id="rId3" imgW="14409253" imgH="9898427" progId="Visio.Drawing.15">
                  <p:embed/>
                  <p:pic>
                    <p:nvPicPr>
                      <p:cNvPr id="4" name="对象 3">
                        <a:extLst>
                          <a:ext uri="{FF2B5EF4-FFF2-40B4-BE49-F238E27FC236}">
                            <a16:creationId xmlns:a16="http://schemas.microsoft.com/office/drawing/2014/main" id="{BD34CAF5-EB26-CF06-D525-53625FEE9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802" y="1369782"/>
                        <a:ext cx="6111875" cy="3712637"/>
                      </a:xfrm>
                      <a:prstGeom prst="rect">
                        <a:avLst/>
                      </a:prstGeom>
                      <a:noFill/>
                    </p:spPr>
                  </p:pic>
                </p:oleObj>
              </mc:Fallback>
            </mc:AlternateContent>
          </a:graphicData>
        </a:graphic>
      </p:graphicFrame>
      <p:sp>
        <p:nvSpPr>
          <p:cNvPr id="9" name="Rectangle 33">
            <a:extLst>
              <a:ext uri="{FF2B5EF4-FFF2-40B4-BE49-F238E27FC236}">
                <a16:creationId xmlns:a16="http://schemas.microsoft.com/office/drawing/2014/main" id="{435EC785-7816-D956-B6A1-CD62D3CE7160}"/>
              </a:ext>
            </a:extLst>
          </p:cNvPr>
          <p:cNvSpPr/>
          <p:nvPr/>
        </p:nvSpPr>
        <p:spPr>
          <a:xfrm>
            <a:off x="3004075" y="5025935"/>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10" name="Freeform 115">
            <a:extLst>
              <a:ext uri="{FF2B5EF4-FFF2-40B4-BE49-F238E27FC236}">
                <a16:creationId xmlns:a16="http://schemas.microsoft.com/office/drawing/2014/main" id="{C9EFAE6A-50E4-2AEA-802F-BB3022AECDB4}"/>
              </a:ext>
            </a:extLst>
          </p:cNvPr>
          <p:cNvSpPr/>
          <p:nvPr/>
        </p:nvSpPr>
        <p:spPr bwMode="auto">
          <a:xfrm>
            <a:off x="845378" y="538433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pic>
        <p:nvPicPr>
          <p:cNvPr id="7" name="图片 6" descr="文本, 信件&#10;&#10;描述已自动生成">
            <a:extLst>
              <a:ext uri="{FF2B5EF4-FFF2-40B4-BE49-F238E27FC236}">
                <a16:creationId xmlns:a16="http://schemas.microsoft.com/office/drawing/2014/main" id="{13A01586-7474-19CA-30BA-C3732F68C996}"/>
              </a:ext>
            </a:extLst>
          </p:cNvPr>
          <p:cNvPicPr>
            <a:picLocks noChangeAspect="1"/>
          </p:cNvPicPr>
          <p:nvPr/>
        </p:nvPicPr>
        <p:blipFill>
          <a:blip r:embed="rId2"/>
          <a:stretch>
            <a:fillRect/>
          </a:stretch>
        </p:blipFill>
        <p:spPr>
          <a:xfrm>
            <a:off x="4160520" y="1215390"/>
            <a:ext cx="4610100" cy="4735830"/>
          </a:xfrm>
          <a:prstGeom prst="rect">
            <a:avLst/>
          </a:prstGeom>
        </p:spPr>
      </p:pic>
      <p:sp>
        <p:nvSpPr>
          <p:cNvPr id="8" name="Rectangle 33">
            <a:extLst>
              <a:ext uri="{FF2B5EF4-FFF2-40B4-BE49-F238E27FC236}">
                <a16:creationId xmlns:a16="http://schemas.microsoft.com/office/drawing/2014/main" id="{77F0DAB6-C365-8A41-BA7D-03B3E50E7394}"/>
              </a:ext>
            </a:extLst>
          </p:cNvPr>
          <p:cNvSpPr/>
          <p:nvPr/>
        </p:nvSpPr>
        <p:spPr>
          <a:xfrm>
            <a:off x="4977659" y="59597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查找局部最优路径算法</a:t>
            </a:r>
          </a:p>
        </p:txBody>
      </p:sp>
      <mc:AlternateContent xmlns:mc="http://schemas.openxmlformats.org/markup-compatibility/2006" xmlns:a14="http://schemas.microsoft.com/office/drawing/2010/main">
        <mc:Choice Requires="a14">
          <p:sp>
            <p:nvSpPr>
              <p:cNvPr id="11" name="Rectangle 33">
                <a:extLst>
                  <a:ext uri="{FF2B5EF4-FFF2-40B4-BE49-F238E27FC236}">
                    <a16:creationId xmlns:a16="http://schemas.microsoft.com/office/drawing/2014/main" id="{212CB091-0F44-75D2-EC73-120114D80E83}"/>
                  </a:ext>
                </a:extLst>
              </p:cNvPr>
              <p:cNvSpPr/>
              <p:nvPr/>
            </p:nvSpPr>
            <p:spPr>
              <a:xfrm>
                <a:off x="361950" y="1670468"/>
                <a:ext cx="3767294" cy="2417393"/>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查找局部最优路径算法会遍历所有候选点，当遍历一个候选点时，我们假设最终的匹配路径比过该点。计算的累计权</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重</a:t>
                </a:r>
                <a14:m>
                  <m:oMath xmlns:m="http://schemas.openxmlformats.org/officeDocument/2006/math">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cw</m:t>
                    </m:r>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e>
                    </m:d>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max</m:t>
                    </m:r>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cw</m:t>
                    </m:r>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e>
                    </m:d>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φ</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𝑡𝑠</m:t>
                        </m:r>
                      </m:sub>
                      <m:sup>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e>
                        </m:d>
                      </m:sup>
                    </m:sSubSup>
                    <m:r>
                      <m:rPr>
                        <m:lit/>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=1,2,…,</m:t>
                    </m:r>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n</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φ</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𝑡𝑠</m:t>
                        </m:r>
                      </m:sub>
                      <m:sup>
                        <m:d>
                          <m:d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e>
                        </m:d>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是</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r>
                          <a:rPr lang="zh-CN" altLang="en-US"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m:t>
                        </m:r>
                      </m:sup>
                    </m:sSubSup>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m:t>
                        </m:r>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的权重</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并</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受</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𝑝</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的距离影响。在计算累积权重后</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即可</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得到所有采样点对应的候选点的</a:t>
                </a:r>
                <a14:m>
                  <m:oMath xmlns:m="http://schemas.openxmlformats.org/officeDocument/2006/math">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cw</m:t>
                    </m:r>
                  </m:oMath>
                </a14:m>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值。</a:t>
                </a:r>
              </a:p>
            </p:txBody>
          </p:sp>
        </mc:Choice>
        <mc:Fallback xmlns="">
          <p:sp>
            <p:nvSpPr>
              <p:cNvPr id="11" name="Rectangle 33">
                <a:extLst>
                  <a:ext uri="{FF2B5EF4-FFF2-40B4-BE49-F238E27FC236}">
                    <a16:creationId xmlns:a16="http://schemas.microsoft.com/office/drawing/2014/main" id="{212CB091-0F44-75D2-EC73-120114D80E83}"/>
                  </a:ext>
                </a:extLst>
              </p:cNvPr>
              <p:cNvSpPr>
                <a:spLocks noRot="1" noChangeAspect="1" noMove="1" noResize="1" noEditPoints="1" noAdjustHandles="1" noChangeArrowheads="1" noChangeShapeType="1" noTextEdit="1"/>
              </p:cNvSpPr>
              <p:nvPr/>
            </p:nvSpPr>
            <p:spPr>
              <a:xfrm>
                <a:off x="361950" y="1670468"/>
                <a:ext cx="3767294" cy="2417393"/>
              </a:xfrm>
              <a:prstGeom prst="rect">
                <a:avLst/>
              </a:prstGeom>
              <a:blipFill>
                <a:blip r:embed="rId3"/>
                <a:stretch>
                  <a:fillRect l="-809" r="-6472" b="-2267"/>
                </a:stretch>
              </a:blipFill>
            </p:spPr>
            <p:txBody>
              <a:bodyPr/>
              <a:lstStyle/>
              <a:p>
                <a:r>
                  <a:rPr lang="zh-CN" altLang="en-US">
                    <a:noFill/>
                  </a:rPr>
                  <a:t> </a:t>
                </a:r>
              </a:p>
            </p:txBody>
          </p:sp>
        </mc:Fallback>
      </mc:AlternateContent>
      <p:sp>
        <p:nvSpPr>
          <p:cNvPr id="12" name="Freeform 115">
            <a:extLst>
              <a:ext uri="{FF2B5EF4-FFF2-40B4-BE49-F238E27FC236}">
                <a16:creationId xmlns:a16="http://schemas.microsoft.com/office/drawing/2014/main" id="{9197C278-55D0-3DF4-1EE7-B94D09C94A64}"/>
              </a:ext>
            </a:extLst>
          </p:cNvPr>
          <p:cNvSpPr/>
          <p:nvPr/>
        </p:nvSpPr>
        <p:spPr bwMode="auto">
          <a:xfrm>
            <a:off x="256913" y="180222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CE28E0B3-988F-A9DA-B17C-45FC7066D186}"/>
              </a:ext>
            </a:extLst>
          </p:cNvPr>
          <p:cNvGraphicFramePr>
            <a:graphicFrameLocks noChangeAspect="1"/>
          </p:cNvGraphicFramePr>
          <p:nvPr>
            <p:extLst>
              <p:ext uri="{D42A27DB-BD31-4B8C-83A1-F6EECF244321}">
                <p14:modId xmlns:p14="http://schemas.microsoft.com/office/powerpoint/2010/main" val="3924116475"/>
              </p:ext>
            </p:extLst>
          </p:nvPr>
        </p:nvGraphicFramePr>
        <p:xfrm>
          <a:off x="819836" y="4169032"/>
          <a:ext cx="3124200" cy="1790700"/>
        </p:xfrm>
        <a:graphic>
          <a:graphicData uri="http://schemas.openxmlformats.org/presentationml/2006/ole">
            <mc:AlternateContent xmlns:mc="http://schemas.openxmlformats.org/markup-compatibility/2006">
              <mc:Choice xmlns:v="urn:schemas-microsoft-com:vml" Requires="v">
                <p:oleObj name="Visio" r:id="rId4" imgW="7993442" imgH="4564459" progId="Visio.Drawing.15">
                  <p:embed/>
                </p:oleObj>
              </mc:Choice>
              <mc:Fallback>
                <p:oleObj name="Visio" r:id="rId4" imgW="7993442" imgH="456445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836" y="4169032"/>
                        <a:ext cx="3124200" cy="179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33">
            <a:extLst>
              <a:ext uri="{FF2B5EF4-FFF2-40B4-BE49-F238E27FC236}">
                <a16:creationId xmlns:a16="http://schemas.microsoft.com/office/drawing/2014/main" id="{9B396B1F-47D8-8116-5DF4-0787A9736482}"/>
              </a:ext>
            </a:extLst>
          </p:cNvPr>
          <p:cNvSpPr/>
          <p:nvPr/>
        </p:nvSpPr>
        <p:spPr>
          <a:xfrm>
            <a:off x="404435" y="59597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寻找局部最优路径</a:t>
            </a: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animBg="1"/>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11539</TotalTime>
  <Words>3960</Words>
  <Application>Microsoft Office PowerPoint</Application>
  <PresentationFormat>全屏显示(4:3)</PresentationFormat>
  <Paragraphs>224</Paragraphs>
  <Slides>34</Slides>
  <Notes>23</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39" baseType="lpstr">
      <vt:lpstr>微软雅黑</vt:lpstr>
      <vt:lpstr>Arial</vt:lpstr>
      <vt:lpstr>Cambria Math</vt:lpstr>
      <vt:lpstr>默认设计模板</vt:lpstr>
      <vt:lpstr>Visio</vt:lpstr>
      <vt:lpstr>PowerPoint 演示文稿</vt:lpstr>
      <vt:lpstr>PowerPoint 演示文稿</vt:lpstr>
      <vt:lpstr>1.1 研究背景与意义</vt:lpstr>
      <vt:lpstr>1.2 研究动机</vt:lpstr>
      <vt:lpstr>1.2 研究动机</vt:lpstr>
      <vt:lpstr>1.3 主要工作</vt:lpstr>
      <vt:lpstr>PowerPoint 演示文稿</vt:lpstr>
      <vt:lpstr>2.1 基于交互式投票的地图匹配方法 </vt:lpstr>
      <vt:lpstr>2.1 基于交互式投票的地图匹配方法 </vt:lpstr>
      <vt:lpstr>2.1 基于交互式投票的地图匹配方法 </vt:lpstr>
      <vt:lpstr>2.2 数据集的构建 </vt:lpstr>
      <vt:lpstr>2.3 方法评估 </vt:lpstr>
      <vt:lpstr>2.3 方法评估 </vt:lpstr>
      <vt:lpstr>2.3 方法评估 </vt:lpstr>
      <vt:lpstr>2.3 方法评估 </vt:lpstr>
      <vt:lpstr>2.3 方法评估 </vt:lpstr>
      <vt:lpstr>2.3 方法评估 </vt:lpstr>
      <vt:lpstr>PowerPoint 演示文稿</vt:lpstr>
      <vt:lpstr>3.1 基于贝叶斯时空图自编码器的道路行驶时间预测模型</vt:lpstr>
      <vt:lpstr>3.1 基于贝叶斯时空图自编码器的道路行驶时间预测模型</vt:lpstr>
      <vt:lpstr>3.2 实验设置</vt:lpstr>
      <vt:lpstr>3.3 实验性能评估-道路行驶时间预测模型</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2391</cp:revision>
  <cp:lastPrinted>2113-01-01T00:00:00Z</cp:lastPrinted>
  <dcterms:created xsi:type="dcterms:W3CDTF">2113-01-01T00:00:00Z</dcterms:created>
  <dcterms:modified xsi:type="dcterms:W3CDTF">2023-05-21T16:10:57Z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